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9" r:id="rId2"/>
    <p:sldId id="361" r:id="rId3"/>
    <p:sldId id="345" r:id="rId4"/>
    <p:sldId id="364" r:id="rId5"/>
    <p:sldId id="365" r:id="rId6"/>
    <p:sldId id="367" r:id="rId7"/>
    <p:sldId id="368" r:id="rId8"/>
    <p:sldId id="355" r:id="rId9"/>
    <p:sldId id="363" r:id="rId10"/>
    <p:sldId id="369" r:id="rId11"/>
    <p:sldId id="370" r:id="rId12"/>
    <p:sldId id="371" r:id="rId13"/>
    <p:sldId id="36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4" r:id="rId25"/>
    <p:sldId id="3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8795" autoAdjust="0"/>
  </p:normalViewPr>
  <p:slideViewPr>
    <p:cSldViewPr snapToGrid="0" snapToObjects="1">
      <p:cViewPr>
        <p:scale>
          <a:sx n="100" d="100"/>
          <a:sy n="100" d="100"/>
        </p:scale>
        <p:origin x="-80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006F9E-A3D3-4C47-9AFB-B2C6CB0CDB7F}" type="datetimeFigureOut">
              <a:rPr lang="en-US" smtClean="0"/>
              <a:t>4/19/16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BC3A5E-E36D-3648-9530-D4D1A9F7F57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0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3187700"/>
            <a:ext cx="8331200" cy="2679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Wearetrippin Short"/>
                <a:cs typeface="Wearetrippin Short"/>
              </a:rPr>
              <a:t/>
            </a:r>
            <a:br>
              <a:rPr lang="en-US" dirty="0" smtClean="0">
                <a:latin typeface="Wearetrippin Short"/>
                <a:cs typeface="Wearetrippin Short"/>
              </a:rPr>
            </a:br>
            <a:r>
              <a:rPr lang="en-US" dirty="0" smtClean="0">
                <a:latin typeface="Wearetrippin Short"/>
                <a:cs typeface="Wearetrippin Short"/>
              </a:rPr>
              <a:t/>
            </a:r>
            <a:br>
              <a:rPr lang="en-US" dirty="0" smtClean="0">
                <a:latin typeface="Wearetrippin Short"/>
                <a:cs typeface="Wearetrippin Short"/>
              </a:rPr>
            </a:br>
            <a:r>
              <a:rPr lang="en-US" dirty="0">
                <a:latin typeface="Wearetrippin Short"/>
                <a:cs typeface="Wearetrippin Short"/>
              </a:rPr>
              <a:t/>
            </a:r>
            <a:br>
              <a:rPr lang="en-US" dirty="0">
                <a:latin typeface="Wearetrippin Short"/>
                <a:cs typeface="Wearetrippin Short"/>
              </a:rPr>
            </a:br>
            <a:r>
              <a:rPr lang="en-US" dirty="0" smtClean="0">
                <a:latin typeface="Wearetrippin Short"/>
                <a:cs typeface="Wearetrippin Short"/>
              </a:rPr>
              <a:t/>
            </a:r>
            <a:br>
              <a:rPr lang="en-US" dirty="0" smtClean="0">
                <a:latin typeface="Wearetrippin Short"/>
                <a:cs typeface="Wearetrippin Short"/>
              </a:rPr>
            </a:br>
            <a:r>
              <a:rPr lang="en-US" dirty="0">
                <a:latin typeface="Wearetrippin Short"/>
                <a:cs typeface="Wearetrippin Short"/>
              </a:rPr>
              <a:t/>
            </a:r>
            <a:br>
              <a:rPr lang="en-US" dirty="0">
                <a:latin typeface="Wearetrippin Short"/>
                <a:cs typeface="Wearetrippin Short"/>
              </a:rPr>
            </a:br>
            <a:endParaRPr lang="en-US" sz="2200" dirty="0">
              <a:latin typeface="Wearetrippin Short"/>
              <a:cs typeface="Wearetrippin Shor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April 25 , 2016 – State of Politics</a:t>
            </a:r>
            <a:endParaRPr lang="en-US" dirty="0"/>
          </a:p>
        </p:txBody>
      </p:sp>
      <p:pic>
        <p:nvPicPr>
          <p:cNvPr id="6" name="Picture 5" descr="HiResre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6566"/>
            <a:ext cx="7937500" cy="46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3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Democratic Nominee</a:t>
            </a:r>
            <a:endParaRPr lang="en-US" dirty="0"/>
          </a:p>
        </p:txBody>
      </p:sp>
      <p:pic>
        <p:nvPicPr>
          <p:cNvPr id="4" name="Content Placeholder 3" descr="RTX1GCMV-1024x737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 b="11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865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Clinton V-P Choices</a:t>
            </a:r>
            <a:endParaRPr lang="en-US" dirty="0"/>
          </a:p>
        </p:txBody>
      </p:sp>
      <p:pic>
        <p:nvPicPr>
          <p:cNvPr id="4" name="Picture 3" descr="11042015_possible_vice_presidents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710349"/>
            <a:ext cx="2997199" cy="2185386"/>
          </a:xfrm>
          <a:prstGeom prst="rect">
            <a:avLst/>
          </a:prstGeom>
        </p:spPr>
      </p:pic>
      <p:pic>
        <p:nvPicPr>
          <p:cNvPr id="5" name="Picture 4" descr="11042015_possible_vice_presidents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710349"/>
            <a:ext cx="2768599" cy="2185386"/>
          </a:xfrm>
          <a:prstGeom prst="rect">
            <a:avLst/>
          </a:prstGeom>
        </p:spPr>
      </p:pic>
      <p:pic>
        <p:nvPicPr>
          <p:cNvPr id="6" name="Picture 5" descr="11042015_possible_vice_presidents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710348"/>
            <a:ext cx="2476500" cy="2074251"/>
          </a:xfrm>
          <a:prstGeom prst="rect">
            <a:avLst/>
          </a:prstGeom>
        </p:spPr>
      </p:pic>
      <p:pic>
        <p:nvPicPr>
          <p:cNvPr id="7" name="Picture 6" descr="11042015_possible_vice_presidents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4" y="4076700"/>
            <a:ext cx="2875728" cy="1917700"/>
          </a:xfrm>
          <a:prstGeom prst="rect">
            <a:avLst/>
          </a:prstGeom>
        </p:spPr>
      </p:pic>
      <p:pic>
        <p:nvPicPr>
          <p:cNvPr id="8" name="Picture 7" descr="11042015_possible_vice_presidents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12" y="4229100"/>
            <a:ext cx="2458636" cy="1765300"/>
          </a:xfrm>
          <a:prstGeom prst="rect">
            <a:avLst/>
          </a:prstGeom>
        </p:spPr>
      </p:pic>
      <p:pic>
        <p:nvPicPr>
          <p:cNvPr id="9" name="Picture 8" descr="cover-mcauliffe-cville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152900"/>
            <a:ext cx="2641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Presidential Nominations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4000" y="1600200"/>
            <a:ext cx="8699500" cy="515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187701" y="1816100"/>
            <a:ext cx="314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Republican Party </a:t>
            </a:r>
            <a:endParaRPr lang="en-US" sz="3200" b="1" dirty="0"/>
          </a:p>
        </p:txBody>
      </p:sp>
      <p:pic>
        <p:nvPicPr>
          <p:cNvPr id="9" name="Picture 8" descr="483208412-real-estate-tycoon-donald-trump-flashes-the-thumbs-up.jpg.CROP.promo-xlarge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400876"/>
            <a:ext cx="2844801" cy="2029934"/>
          </a:xfrm>
          <a:prstGeom prst="rect">
            <a:avLst/>
          </a:prstGeom>
        </p:spPr>
      </p:pic>
      <p:pic>
        <p:nvPicPr>
          <p:cNvPr id="10" name="Picture 9" descr="ted-cruz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48" y="2400876"/>
            <a:ext cx="2959100" cy="2029934"/>
          </a:xfrm>
          <a:prstGeom prst="rect">
            <a:avLst/>
          </a:prstGeom>
        </p:spPr>
      </p:pic>
      <p:pic>
        <p:nvPicPr>
          <p:cNvPr id="11" name="Picture 10" descr="john_kasich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1" y="4635500"/>
            <a:ext cx="2601369" cy="1728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2700" y="4635500"/>
            <a:ext cx="130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50%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2600" y="4635500"/>
            <a:ext cx="125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35%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1" y="5743304"/>
            <a:ext cx="105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15%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0125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Favorite Policy Positions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4000" y="1600200"/>
            <a:ext cx="8699500" cy="515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9496" y="1879600"/>
            <a:ext cx="79988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really significant differences on policy positions</a:t>
            </a:r>
            <a:r>
              <a:rPr lang="is-IS" sz="2800" dirty="0" smtClean="0"/>
              <a:t>…</a:t>
            </a:r>
          </a:p>
          <a:p>
            <a:endParaRPr lang="is-IS" sz="2800" dirty="0"/>
          </a:p>
          <a:p>
            <a:r>
              <a:rPr lang="is-IS" sz="2800" dirty="0" smtClean="0"/>
              <a:t>Cruz 10% Flat tax (16% for business), eliminating the IRS,</a:t>
            </a:r>
          </a:p>
          <a:p>
            <a:r>
              <a:rPr lang="en-US" sz="2800" dirty="0" smtClean="0"/>
              <a:t>S</a:t>
            </a:r>
            <a:r>
              <a:rPr lang="is-IS" sz="2800" dirty="0" smtClean="0"/>
              <a:t>parking 5% - 6% economic growth...</a:t>
            </a:r>
          </a:p>
          <a:p>
            <a:endParaRPr lang="is-IS" sz="2800" dirty="0"/>
          </a:p>
          <a:p>
            <a:r>
              <a:rPr lang="is-IS" sz="2800" dirty="0" smtClean="0"/>
              <a:t>Trump tax reform stimuate 4% growth annually...</a:t>
            </a:r>
          </a:p>
          <a:p>
            <a:endParaRPr lang="is-IS" sz="2800" dirty="0"/>
          </a:p>
          <a:p>
            <a:r>
              <a:rPr lang="is-IS" sz="2800" dirty="0" smtClean="0"/>
              <a:t>Kasich wants to balance the budget &amp; cut taxes....</a:t>
            </a:r>
          </a:p>
          <a:p>
            <a:endParaRPr lang="is-IS" sz="2800" dirty="0"/>
          </a:p>
          <a:p>
            <a:pPr algn="ctr"/>
            <a:r>
              <a:rPr lang="is-IS" sz="2800" b="1" dirty="0" smtClean="0"/>
              <a:t>Campaign really focused on personalities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0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Current Delegate 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25600"/>
            <a:ext cx="7921752" cy="4902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Candidate			Estimated Count</a:t>
            </a:r>
          </a:p>
          <a:p>
            <a:pPr marL="0" indent="0">
              <a:buNone/>
            </a:pPr>
            <a:r>
              <a:rPr lang="en-US" dirty="0" smtClean="0"/>
              <a:t>Trump					847</a:t>
            </a:r>
          </a:p>
          <a:p>
            <a:pPr marL="0" indent="0">
              <a:buNone/>
            </a:pPr>
            <a:r>
              <a:rPr lang="en-US" dirty="0" smtClean="0"/>
              <a:t>Cruz					559</a:t>
            </a:r>
          </a:p>
          <a:p>
            <a:pPr marL="0" indent="0">
              <a:buNone/>
            </a:pPr>
            <a:r>
              <a:rPr lang="en-US" dirty="0" smtClean="0"/>
              <a:t>Kasich					149</a:t>
            </a:r>
          </a:p>
          <a:p>
            <a:pPr marL="0" indent="0">
              <a:buNone/>
            </a:pPr>
            <a:r>
              <a:rPr lang="en-US" dirty="0" smtClean="0"/>
              <a:t>Rubio					173</a:t>
            </a:r>
          </a:p>
          <a:p>
            <a:pPr marL="0" indent="0">
              <a:buNone/>
            </a:pPr>
            <a:r>
              <a:rPr lang="en-US" dirty="0" smtClean="0"/>
              <a:t>Others					  16</a:t>
            </a:r>
          </a:p>
          <a:p>
            <a:pPr marL="0" indent="0">
              <a:buNone/>
            </a:pPr>
            <a:r>
              <a:rPr lang="en-US" dirty="0" smtClean="0"/>
              <a:t>Uncommitted				  98</a:t>
            </a:r>
          </a:p>
          <a:p>
            <a:pPr marL="0" indent="0">
              <a:buNone/>
            </a:pPr>
            <a:r>
              <a:rPr lang="en-US" dirty="0" smtClean="0"/>
              <a:t>--------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Needed to win:  1,237</a:t>
            </a:r>
          </a:p>
          <a:p>
            <a:pPr marL="0" indent="0">
              <a:buNone/>
            </a:pPr>
            <a:r>
              <a:rPr lang="en-US" dirty="0" smtClean="0"/>
              <a:t>Remaining:	      674 </a:t>
            </a:r>
            <a:r>
              <a:rPr lang="en-US" dirty="0" smtClean="0">
                <a:solidFill>
                  <a:srgbClr val="FF0000"/>
                </a:solidFill>
              </a:rPr>
              <a:t>(Trump needs 57% - 15 states)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4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Trump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 Create momentum of inevitability</a:t>
            </a:r>
            <a:r>
              <a:rPr lang="is-IS" dirty="0" smtClean="0"/>
              <a:t>…</a:t>
            </a:r>
          </a:p>
          <a:p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>
              <a:buFont typeface="Wingdings" charset="2"/>
              <a:buChar char="q"/>
            </a:pPr>
            <a:r>
              <a:rPr lang="is-IS" dirty="0" smtClean="0"/>
              <a:t>  Pick up ‘Establishment’ endorsements</a:t>
            </a:r>
          </a:p>
          <a:p>
            <a:pPr>
              <a:buFont typeface="Wingdings" charset="2"/>
              <a:buChar char="q"/>
            </a:pPr>
            <a:r>
              <a:rPr lang="is-IS" dirty="0"/>
              <a:t> </a:t>
            </a:r>
            <a:r>
              <a:rPr lang="is-IS" dirty="0" smtClean="0"/>
              <a:t> Act more ‘Presidential’ without alienating Trump base</a:t>
            </a:r>
          </a:p>
          <a:p>
            <a:pPr>
              <a:buFont typeface="Wingdings" charset="2"/>
              <a:buChar char="q"/>
            </a:pPr>
            <a:r>
              <a:rPr lang="is-IS" dirty="0"/>
              <a:t> </a:t>
            </a:r>
            <a:r>
              <a:rPr lang="is-IS" dirty="0" smtClean="0"/>
              <a:t>Court delegates with Trump enterprise assets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0" y="2946400"/>
            <a:ext cx="6324600" cy="1003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/>
              <a:t>“Internal campaign memo projects Trump will win 1,400 delegates at GOP convention”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177021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Cruz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 Win Western conservative states</a:t>
            </a:r>
            <a:r>
              <a:rPr lang="is-IS" dirty="0" smtClean="0"/>
              <a:t>…(block Trump gains)</a:t>
            </a:r>
          </a:p>
          <a:p>
            <a:pPr>
              <a:buFont typeface="Wingdings" charset="2"/>
              <a:buChar char="q"/>
            </a:pPr>
            <a:r>
              <a:rPr lang="is-IS" dirty="0"/>
              <a:t>  </a:t>
            </a:r>
            <a:r>
              <a:rPr lang="is-IS" dirty="0" smtClean="0"/>
              <a:t>Pick up ‘Establishment’ endorsements</a:t>
            </a:r>
          </a:p>
          <a:p>
            <a:pPr>
              <a:buFont typeface="Wingdings" charset="2"/>
              <a:buChar char="q"/>
            </a:pPr>
            <a:r>
              <a:rPr lang="is-IS" dirty="0"/>
              <a:t> </a:t>
            </a:r>
            <a:r>
              <a:rPr lang="is-IS" dirty="0" smtClean="0"/>
              <a:t> Use strong campaign organization to get delegate commitments</a:t>
            </a:r>
          </a:p>
          <a:p>
            <a:pPr>
              <a:buFont typeface="Wingdings" charset="2"/>
              <a:buChar char="q"/>
            </a:pPr>
            <a:r>
              <a:rPr lang="is-IS" dirty="0"/>
              <a:t> </a:t>
            </a:r>
            <a:r>
              <a:rPr lang="is-IS" dirty="0" smtClean="0"/>
              <a:t>  Point out ‘down ballot’ damage if Trump is the nominee (U.S. Senate/U.S. House could go Democrat)</a:t>
            </a:r>
          </a:p>
          <a:p>
            <a:pPr>
              <a:buFont typeface="Wingdings" charset="2"/>
              <a:buChar char="q"/>
            </a:pPr>
            <a:r>
              <a:rPr lang="is-IS" dirty="0"/>
              <a:t> </a:t>
            </a:r>
            <a:r>
              <a:rPr lang="is-IS" dirty="0" smtClean="0"/>
              <a:t>  Keep Cruz activists ‘fired up’ so they don’t give up  (Trump is no conservative and will be deal-maker)</a:t>
            </a:r>
          </a:p>
          <a:p>
            <a:pPr>
              <a:buFont typeface="Wingdings" charset="2"/>
              <a:buChar char="q"/>
            </a:pPr>
            <a:r>
              <a:rPr lang="is-IS" dirty="0"/>
              <a:t> </a:t>
            </a:r>
            <a:r>
              <a:rPr lang="is-IS" dirty="0" smtClean="0"/>
              <a:t>Get to second ballot at Cleveland Convention </a:t>
            </a:r>
          </a:p>
        </p:txBody>
      </p:sp>
    </p:spTree>
    <p:extLst>
      <p:ext uri="{BB962C8B-B14F-4D97-AF65-F5344CB8AC3E}">
        <p14:creationId xmlns:p14="http://schemas.microsoft.com/office/powerpoint/2010/main" val="278054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Kasich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 Come in ahead of Cruz in </a:t>
            </a:r>
            <a:r>
              <a:rPr lang="en-US" dirty="0"/>
              <a:t>N</a:t>
            </a:r>
            <a:r>
              <a:rPr lang="en-US" dirty="0" smtClean="0"/>
              <a:t>ortheastern/Midwestern States</a:t>
            </a:r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Keep campaign coffers filled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Keep sole focus on polls which show he is the only person who consistently beats Hillary Clinton</a:t>
            </a:r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Kasich launched “1237 Project” to push for contested convention</a:t>
            </a:r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Pack Cleveland with 30,000 ‘hometown’ supporters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42072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Republican Nominee</a:t>
            </a:r>
            <a:endParaRPr lang="en-US" dirty="0"/>
          </a:p>
        </p:txBody>
      </p:sp>
      <p:pic>
        <p:nvPicPr>
          <p:cNvPr id="5" name="Content Placeholder 4" descr="482327612-republican-presidential-candidate-donald-trump-gives.jpg.CROP.promo-xlarge2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9" t="-16899" r="-10280" b="-9972"/>
          <a:stretch/>
        </p:blipFill>
        <p:spPr>
          <a:xfrm>
            <a:off x="612648" y="952500"/>
            <a:ext cx="8153400" cy="5816600"/>
          </a:xfrm>
        </p:spPr>
      </p:pic>
    </p:spTree>
    <p:extLst>
      <p:ext uri="{BB962C8B-B14F-4D97-AF65-F5344CB8AC3E}">
        <p14:creationId xmlns:p14="http://schemas.microsoft.com/office/powerpoint/2010/main" val="267708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Trump V-P Choices</a:t>
            </a:r>
            <a:endParaRPr lang="en-US" dirty="0"/>
          </a:p>
        </p:txBody>
      </p:sp>
      <p:pic>
        <p:nvPicPr>
          <p:cNvPr id="3" name="Picture 2" descr="john_kasich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28" y="1623061"/>
            <a:ext cx="2628900" cy="1380900"/>
          </a:xfrm>
          <a:prstGeom prst="rect">
            <a:avLst/>
          </a:prstGeom>
        </p:spPr>
      </p:pic>
      <p:pic>
        <p:nvPicPr>
          <p:cNvPr id="10" name="Picture 9" descr="trump_veeps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19" y="3213100"/>
            <a:ext cx="2636409" cy="1596800"/>
          </a:xfrm>
          <a:prstGeom prst="rect">
            <a:avLst/>
          </a:prstGeom>
        </p:spPr>
      </p:pic>
      <p:pic>
        <p:nvPicPr>
          <p:cNvPr id="11" name="Picture 10" descr="trump_veeps_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19" y="4978400"/>
            <a:ext cx="2487629" cy="1689100"/>
          </a:xfrm>
          <a:prstGeom prst="rect">
            <a:avLst/>
          </a:prstGeom>
        </p:spPr>
      </p:pic>
      <p:pic>
        <p:nvPicPr>
          <p:cNvPr id="12" name="Picture 11" descr="trump_veeps_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623061"/>
            <a:ext cx="2781300" cy="1629918"/>
          </a:xfrm>
          <a:prstGeom prst="rect">
            <a:avLst/>
          </a:prstGeom>
        </p:spPr>
      </p:pic>
      <p:pic>
        <p:nvPicPr>
          <p:cNvPr id="13" name="Picture 12" descr="trump_veeps_1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623061"/>
            <a:ext cx="2298699" cy="1533232"/>
          </a:xfrm>
          <a:prstGeom prst="rect">
            <a:avLst/>
          </a:prstGeom>
        </p:spPr>
      </p:pic>
      <p:pic>
        <p:nvPicPr>
          <p:cNvPr id="15" name="Picture 14" descr="trump_veeps_1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374800"/>
            <a:ext cx="2781300" cy="1603600"/>
          </a:xfrm>
          <a:prstGeom prst="rect">
            <a:avLst/>
          </a:prstGeom>
        </p:spPr>
      </p:pic>
      <p:pic>
        <p:nvPicPr>
          <p:cNvPr id="17" name="Picture 16" descr="paul-ryan-house-speaker-vot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228988"/>
            <a:ext cx="3022599" cy="1540112"/>
          </a:xfrm>
          <a:prstGeom prst="rect">
            <a:avLst/>
          </a:prstGeom>
        </p:spPr>
      </p:pic>
      <p:pic>
        <p:nvPicPr>
          <p:cNvPr id="18" name="Picture 17" descr="susana martinez latin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5" y="3374800"/>
            <a:ext cx="2957515" cy="1662482"/>
          </a:xfrm>
          <a:prstGeom prst="rect">
            <a:avLst/>
          </a:prstGeom>
        </p:spPr>
      </p:pic>
      <p:pic>
        <p:nvPicPr>
          <p:cNvPr id="19" name="Picture 18" descr="47876888.cache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1" y="5228988"/>
            <a:ext cx="2685156" cy="15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Conversation focus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State of ‘play’ in party presidential nominations</a:t>
            </a:r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 Insider look at Senate and House control</a:t>
            </a:r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 Impact of ‘State of Politics’ on U.S. economy &amp; business climate for the next 2-4 years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Election Battle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Economic Growth &amp; Jobs</a:t>
            </a:r>
          </a:p>
          <a:p>
            <a:pPr marL="0" indent="0" algn="ctr">
              <a:buNone/>
            </a:pPr>
            <a:r>
              <a:rPr lang="en-US" dirty="0" smtClean="0"/>
              <a:t>Security (Terrorist Threat)</a:t>
            </a:r>
          </a:p>
          <a:p>
            <a:pPr marL="0" indent="0" algn="ctr">
              <a:buNone/>
            </a:pPr>
            <a:r>
              <a:rPr lang="en-US" dirty="0" smtClean="0"/>
              <a:t>Turnout of the base</a:t>
            </a:r>
          </a:p>
          <a:p>
            <a:pPr marL="0" indent="0" algn="ctr">
              <a:buNone/>
            </a:pPr>
            <a:r>
              <a:rPr lang="en-US" dirty="0" smtClean="0"/>
              <a:t>Wave Election (Last 72 hours</a:t>
            </a:r>
            <a:r>
              <a:rPr lang="is-IS" dirty="0" smtClean="0"/>
              <a:t>…)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882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U.S.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927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54 GOP/45 Dems/1 Independent (caucus with Dems)</a:t>
            </a:r>
          </a:p>
          <a:p>
            <a:pPr>
              <a:buFont typeface="Wingdings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Democrats need 4-5 seat pick-up to win control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Endangered Republican Seats:</a:t>
            </a: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3366FF"/>
                </a:solidFill>
              </a:rPr>
              <a:t>IL - Kirk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FL - Open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3366FF"/>
                </a:solidFill>
              </a:rPr>
              <a:t>WI - Johnson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NH - </a:t>
            </a:r>
            <a:r>
              <a:rPr lang="en-US" sz="2400" dirty="0" smtClean="0"/>
              <a:t>Ayotte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PA - Toomey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OH - Portman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 Endangered Democratic Seats: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3366FF"/>
                </a:solidFill>
              </a:rPr>
              <a:t>NV - Open 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83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U.S.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Solid			204		175</a:t>
            </a:r>
          </a:p>
          <a:p>
            <a:pPr marL="0" indent="0">
              <a:buNone/>
            </a:pPr>
            <a:r>
              <a:rPr lang="en-US" dirty="0" smtClean="0"/>
              <a:t>Likely/Lean		  24		    9</a:t>
            </a:r>
          </a:p>
          <a:p>
            <a:pPr marL="0" indent="0">
              <a:buNone/>
            </a:pPr>
            <a:r>
              <a:rPr lang="en-US" dirty="0" smtClean="0"/>
              <a:t>---------------		</a:t>
            </a:r>
            <a:r>
              <a:rPr lang="en-US" b="1" dirty="0" smtClean="0"/>
              <a:t>228		 184</a:t>
            </a:r>
          </a:p>
          <a:p>
            <a:pPr marL="0" indent="0">
              <a:buNone/>
            </a:pPr>
            <a:r>
              <a:rPr lang="en-US" dirty="0" smtClean="0"/>
              <a:t>Toss Up/Worse	  19		    4</a:t>
            </a:r>
          </a:p>
          <a:p>
            <a:pPr marL="0" indent="0">
              <a:buNone/>
            </a:pPr>
            <a:r>
              <a:rPr lang="en-US" dirty="0" smtClean="0"/>
              <a:t>________________________________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248		188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8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the campaign draws closer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54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Take polls with a grain of salt – </a:t>
            </a:r>
            <a:r>
              <a:rPr lang="en-US" smtClean="0"/>
              <a:t>most Americans make decision </a:t>
            </a:r>
            <a:r>
              <a:rPr lang="en-US" dirty="0" smtClean="0"/>
              <a:t>72 hours before Election Day</a:t>
            </a:r>
          </a:p>
          <a:p>
            <a:r>
              <a:rPr lang="en-US" dirty="0"/>
              <a:t> </a:t>
            </a:r>
            <a:r>
              <a:rPr lang="en-US" dirty="0" smtClean="0"/>
              <a:t>Enthusiasm Gap +44 (GOP); +21 (Democrats)</a:t>
            </a:r>
          </a:p>
          <a:p>
            <a:r>
              <a:rPr lang="en-US" dirty="0"/>
              <a:t> </a:t>
            </a:r>
            <a:r>
              <a:rPr lang="en-US" dirty="0" smtClean="0"/>
              <a:t>Post convention narratives make a big difference</a:t>
            </a:r>
            <a:endParaRPr lang="en-US" dirty="0"/>
          </a:p>
        </p:txBody>
      </p:sp>
      <p:pic>
        <p:nvPicPr>
          <p:cNvPr id="4" name="Picture 3" descr="6a00d8341c630a53ef00e5536dc49c8834-8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4465008"/>
            <a:ext cx="2628900" cy="1749023"/>
          </a:xfrm>
          <a:prstGeom prst="rect">
            <a:avLst/>
          </a:prstGeom>
        </p:spPr>
      </p:pic>
      <p:pic>
        <p:nvPicPr>
          <p:cNvPr id="5" name="Picture 4" descr="tumblr_inline_nsxnhv2FOV1sm10cy_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465008"/>
            <a:ext cx="2252211" cy="1502839"/>
          </a:xfrm>
          <a:prstGeom prst="rect">
            <a:avLst/>
          </a:prstGeom>
        </p:spPr>
      </p:pic>
      <p:pic>
        <p:nvPicPr>
          <p:cNvPr id="6" name="Picture 5" descr="90b80479-7aba-4776-892d-45f01ed7d95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465009"/>
            <a:ext cx="2548675" cy="17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Implications for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Focus greater energy on accountability of the Administrative State</a:t>
            </a:r>
          </a:p>
          <a:p>
            <a:r>
              <a:rPr lang="en-US" dirty="0"/>
              <a:t> </a:t>
            </a:r>
            <a:r>
              <a:rPr lang="en-US" dirty="0" smtClean="0"/>
              <a:t>Legislative process will still be lethargic</a:t>
            </a:r>
          </a:p>
          <a:p>
            <a:r>
              <a:rPr lang="en-US" dirty="0" smtClean="0"/>
              <a:t>  If GOP wins, need 90-120 day strategic action plan to set ‘growth’ in motion</a:t>
            </a:r>
          </a:p>
          <a:p>
            <a:r>
              <a:rPr lang="en-US" dirty="0"/>
              <a:t> </a:t>
            </a:r>
            <a:r>
              <a:rPr lang="en-US" dirty="0" smtClean="0"/>
              <a:t>If Clinton wins, we need to ‘tie up’ agencies and use appropriation funding riders to not impose costs on business community</a:t>
            </a:r>
          </a:p>
          <a:p>
            <a:r>
              <a:rPr lang="en-US" dirty="0"/>
              <a:t> </a:t>
            </a:r>
            <a:r>
              <a:rPr lang="en-US" dirty="0" smtClean="0"/>
              <a:t>If Clinton wins and Dems control Congress, bad days ahead for ‘Free Enterprise’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6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r>
              <a:rPr lang="is-IS" dirty="0" smtClean="0"/>
              <a:t>…Questions?</a:t>
            </a:r>
            <a:endParaRPr lang="en-US" dirty="0"/>
          </a:p>
        </p:txBody>
      </p:sp>
      <p:pic>
        <p:nvPicPr>
          <p:cNvPr id="4" name="Content Placeholder 3" descr="toad_marque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 b="70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73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Presidential Nominations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4000" y="1600200"/>
            <a:ext cx="8699500" cy="515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pic>
        <p:nvPicPr>
          <p:cNvPr id="4" name="Picture 3" descr="150430_bernie_sanders_gty_6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660904"/>
            <a:ext cx="4229100" cy="2419096"/>
          </a:xfrm>
          <a:prstGeom prst="rect">
            <a:avLst/>
          </a:prstGeom>
        </p:spPr>
      </p:pic>
      <p:pic>
        <p:nvPicPr>
          <p:cNvPr id="5" name="Picture 4" descr="RTX210M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31" y="2660904"/>
            <a:ext cx="4109969" cy="2419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00" y="4953000"/>
            <a:ext cx="115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40%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337300" y="4953000"/>
            <a:ext cx="12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60%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87701" y="1816100"/>
            <a:ext cx="314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Democratic Party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850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Sanders policies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$19.6 Trillion in new taxes (more than the entire economy in 2015)</a:t>
            </a:r>
          </a:p>
          <a:p>
            <a:r>
              <a:rPr lang="en-US" dirty="0" smtClean="0"/>
              <a:t> Tax coal-powered plants</a:t>
            </a:r>
            <a:endParaRPr lang="en-US" dirty="0"/>
          </a:p>
          <a:p>
            <a:r>
              <a:rPr lang="en-US" dirty="0" smtClean="0"/>
              <a:t> $15.00 minimum wage</a:t>
            </a:r>
          </a:p>
          <a:p>
            <a:r>
              <a:rPr lang="en-US" dirty="0"/>
              <a:t> </a:t>
            </a:r>
            <a:r>
              <a:rPr lang="en-US" dirty="0" smtClean="0"/>
              <a:t>Opposes TPP Agreement</a:t>
            </a:r>
          </a:p>
          <a:p>
            <a:r>
              <a:rPr lang="en-US" dirty="0"/>
              <a:t> </a:t>
            </a:r>
            <a:r>
              <a:rPr lang="en-US" dirty="0" smtClean="0"/>
              <a:t>Establish Progressive Death Tax</a:t>
            </a:r>
          </a:p>
          <a:p>
            <a:r>
              <a:rPr lang="en-US" dirty="0"/>
              <a:t> </a:t>
            </a:r>
            <a:r>
              <a:rPr lang="en-US" dirty="0" smtClean="0"/>
              <a:t>Tax Capital Gains &amp; Dividends at 39.6%</a:t>
            </a:r>
          </a:p>
          <a:p>
            <a:r>
              <a:rPr lang="en-US" dirty="0" smtClean="0"/>
              <a:t>Single-payer health care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0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 Sanders’ surprise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Sen. Sanders registered from Independent Party (Self Described Socialist) to Democratic Party in November 2015</a:t>
            </a:r>
            <a:r>
              <a:rPr lang="is-IS" sz="4000" dirty="0" smtClean="0"/>
              <a:t>….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4224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yqda4wkvo1r6mdwlo1_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27000"/>
            <a:ext cx="70358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Clinton policies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$1 Trillion in new taxes</a:t>
            </a:r>
            <a:endParaRPr lang="en-US" dirty="0"/>
          </a:p>
          <a:p>
            <a:r>
              <a:rPr lang="en-US" dirty="0" smtClean="0"/>
              <a:t> $12.00 minimum wage</a:t>
            </a:r>
          </a:p>
          <a:p>
            <a:r>
              <a:rPr lang="en-US" dirty="0"/>
              <a:t> </a:t>
            </a:r>
            <a:r>
              <a:rPr lang="en-US" dirty="0" smtClean="0"/>
              <a:t>Opposes TPP Agreement</a:t>
            </a:r>
          </a:p>
          <a:p>
            <a:r>
              <a:rPr lang="en-US" dirty="0" smtClean="0"/>
              <a:t> Enforce Dodd-Frank Act</a:t>
            </a:r>
          </a:p>
          <a:p>
            <a:r>
              <a:rPr lang="en-US" dirty="0"/>
              <a:t> </a:t>
            </a:r>
            <a:r>
              <a:rPr lang="en-US" dirty="0" smtClean="0"/>
              <a:t>Tax on high-frequency trading</a:t>
            </a:r>
          </a:p>
          <a:p>
            <a:r>
              <a:rPr lang="en-US" dirty="0"/>
              <a:t> </a:t>
            </a:r>
            <a:r>
              <a:rPr lang="en-US" dirty="0" smtClean="0"/>
              <a:t>Keep Affordable Care Act (ACA) in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9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Current Delegate 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25600"/>
            <a:ext cx="7921752" cy="490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Clinton </a:t>
            </a:r>
            <a:r>
              <a:rPr lang="en-US" dirty="0" smtClean="0"/>
              <a:t>                </a:t>
            </a:r>
            <a:r>
              <a:rPr lang="en-US" u="sng" dirty="0" smtClean="0"/>
              <a:t>Sanders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Regular	      1,446		1,205</a:t>
            </a:r>
          </a:p>
          <a:p>
            <a:pPr marL="0" indent="0">
              <a:buNone/>
            </a:pPr>
            <a:r>
              <a:rPr lang="en-US" dirty="0" smtClean="0"/>
              <a:t>Super		         478		     40</a:t>
            </a:r>
          </a:p>
          <a:p>
            <a:pPr marL="0" indent="0">
              <a:buNone/>
            </a:pPr>
            <a:r>
              <a:rPr lang="en-US" b="1" dirty="0" smtClean="0"/>
              <a:t>Total		       1,924		1,245</a:t>
            </a:r>
          </a:p>
          <a:p>
            <a:pPr marL="0" indent="0">
              <a:buNone/>
            </a:pPr>
            <a:r>
              <a:rPr lang="en-US" dirty="0" smtClean="0"/>
              <a:t>--------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Needed to win:  2,383</a:t>
            </a:r>
          </a:p>
          <a:p>
            <a:pPr marL="0" indent="0">
              <a:buNone/>
            </a:pPr>
            <a:r>
              <a:rPr lang="en-US" dirty="0" smtClean="0"/>
              <a:t>Remaining:	    1,672 </a:t>
            </a:r>
            <a:r>
              <a:rPr lang="en-US" i="1" dirty="0" smtClean="0">
                <a:solidFill>
                  <a:srgbClr val="FF0000"/>
                </a:solidFill>
              </a:rPr>
              <a:t>(Clinton only needs 28%)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4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4 items to watch before Convention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25600"/>
            <a:ext cx="7921752" cy="490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algn="ctr"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sz="3600" dirty="0" smtClean="0"/>
              <a:t>FBI Investigation of State Department Server (Foundation, etc.)</a:t>
            </a:r>
          </a:p>
          <a:p>
            <a:pPr algn="ctr">
              <a:buFont typeface="Wingdings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 Clinton “Trustworthiness” indicators</a:t>
            </a:r>
          </a:p>
          <a:p>
            <a:pPr marL="0" indent="0" algn="ctr">
              <a:buNone/>
            </a:pPr>
            <a:r>
              <a:rPr lang="en-US" sz="3600" dirty="0" smtClean="0"/>
              <a:t>(Independents)</a:t>
            </a:r>
          </a:p>
          <a:p>
            <a:pPr algn="ctr">
              <a:buFont typeface="Wingdings" charset="2"/>
              <a:buChar char="§"/>
            </a:pPr>
            <a:r>
              <a:rPr lang="en-US" sz="3600" dirty="0" smtClean="0"/>
              <a:t> Party attitude toward Sanders/supporters</a:t>
            </a:r>
          </a:p>
          <a:p>
            <a:pPr algn="ctr">
              <a:buFont typeface="Wingdings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Increased visibility of Vice President Biden</a:t>
            </a:r>
          </a:p>
          <a:p>
            <a:pPr marL="0" indent="0" algn="ctr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3930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NLINE 6225 - Political Management Tools around the Globe - Part II - Session 6, Lecture 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 6225 - Political Management Tools around the Globe - Part II - Session 6, Lecture 2.thmx</Template>
  <TotalTime>7362</TotalTime>
  <Words>713</Words>
  <Application>Microsoft Macintosh PowerPoint</Application>
  <PresentationFormat>On-screen Show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ONLINE 6225 - Political Management Tools around the Globe - Part II - Session 6, Lecture 2</vt:lpstr>
      <vt:lpstr>     </vt:lpstr>
      <vt:lpstr>Conversation focus…</vt:lpstr>
      <vt:lpstr>Presidential Nominations</vt:lpstr>
      <vt:lpstr>Favorite Sanders policies…</vt:lpstr>
      <vt:lpstr>No Sanders’ surprise…</vt:lpstr>
      <vt:lpstr>PowerPoint Presentation</vt:lpstr>
      <vt:lpstr>Favorite Clinton policies…</vt:lpstr>
      <vt:lpstr>Current Delegate Standing</vt:lpstr>
      <vt:lpstr>4 items to watch before Convention…</vt:lpstr>
      <vt:lpstr>Democratic Nominee</vt:lpstr>
      <vt:lpstr>Potential Clinton V-P Choices</vt:lpstr>
      <vt:lpstr>Presidential Nominations</vt:lpstr>
      <vt:lpstr>Favorite Policy Positions…</vt:lpstr>
      <vt:lpstr>Current Delegate Standing</vt:lpstr>
      <vt:lpstr>Trump Strategy</vt:lpstr>
      <vt:lpstr>Cruz Strategy</vt:lpstr>
      <vt:lpstr>Kasich Strategy</vt:lpstr>
      <vt:lpstr>Republican Nominee</vt:lpstr>
      <vt:lpstr>Potential Trump V-P Choices</vt:lpstr>
      <vt:lpstr>General Election Battle</vt:lpstr>
      <vt:lpstr>U.S. Senate</vt:lpstr>
      <vt:lpstr>U.S. House</vt:lpstr>
      <vt:lpstr>As the campaign draws closer…</vt:lpstr>
      <vt:lpstr>Implications for Business</vt:lpstr>
      <vt:lpstr>Thank you…Questions?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the policy of the house majority moving forward</dc:title>
  <dc:creator>David Rehr</dc:creator>
  <cp:lastModifiedBy>David Rehr</cp:lastModifiedBy>
  <cp:revision>289</cp:revision>
  <cp:lastPrinted>2016-03-28T16:23:53Z</cp:lastPrinted>
  <dcterms:created xsi:type="dcterms:W3CDTF">2015-03-16T20:53:20Z</dcterms:created>
  <dcterms:modified xsi:type="dcterms:W3CDTF">2016-04-21T00:41:40Z</dcterms:modified>
</cp:coreProperties>
</file>